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21" autoAdjust="0"/>
    <p:restoredTop sz="73146" autoAdjust="0"/>
  </p:normalViewPr>
  <p:slideViewPr>
    <p:cSldViewPr>
      <p:cViewPr>
        <p:scale>
          <a:sx n="39" d="100"/>
          <a:sy n="39" d="100"/>
        </p:scale>
        <p:origin x="-576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esktop\new%20project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lenovo\Desktop\new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6"/>
    </mc:Choice>
    <mc:Fallback>
      <c:style val="46"/>
    </mc:Fallback>
  </mc:AlternateContent>
  <c:chart>
    <c:title>
      <c:tx>
        <c:rich>
          <a:bodyPr/>
          <a:lstStyle/>
          <a:p>
            <a:pPr>
              <a:defRPr sz="3600" b="0"/>
            </a:pPr>
            <a:r>
              <a:rPr lang="en-US" sz="3600" b="0" baseline="0" dirty="0" err="1" smtClean="0"/>
              <a:t>Popuarity</a:t>
            </a:r>
            <a:r>
              <a:rPr lang="en-US" sz="3600" b="0" baseline="0" dirty="0" smtClean="0"/>
              <a:t> % share from top 5 categories .</a:t>
            </a:r>
            <a:endParaRPr lang="en-US" sz="3600" b="0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5.7496773573399433E-2"/>
          <c:y val="0.29693810012878824"/>
          <c:w val="0.85248612124430545"/>
          <c:h val="0.6092623204708107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</c:v>
                </c:pt>
              </c:strCache>
            </c:strRef>
          </c:tx>
          <c:dLbls>
            <c:txPr>
              <a:bodyPr/>
              <a:lstStyle/>
              <a:p>
                <a:pPr>
                  <a:defRPr sz="32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68624</c:v>
                </c:pt>
                <c:pt idx="1">
                  <c:v>59174</c:v>
                </c:pt>
                <c:pt idx="2">
                  <c:v>60663</c:v>
                </c:pt>
                <c:pt idx="3">
                  <c:v>48395</c:v>
                </c:pt>
                <c:pt idx="4">
                  <c:v>52759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egendEntry>
        <c:idx val="0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800"/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2400"/>
            </a:pPr>
            <a:endParaRPr lang="en-US"/>
          </a:p>
        </c:txPr>
      </c:legendEntry>
      <c:layout>
        <c:manualLayout>
          <c:xMode val="edge"/>
          <c:yMode val="edge"/>
          <c:x val="7.0222497854596791E-2"/>
          <c:y val="0.12184960386830113"/>
          <c:w val="0.80550010004770611"/>
          <c:h val="0.142905786164887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4"/>
    </mc:Choice>
    <mc:Fallback>
      <c:style val="44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1742305356002936"/>
          <c:y val="4.2194092827004218E-2"/>
          <c:w val="0.7899413887112221"/>
          <c:h val="0.72832141962922348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68624</c:v>
                </c:pt>
                <c:pt idx="1">
                  <c:v>59174</c:v>
                </c:pt>
                <c:pt idx="2">
                  <c:v>60663</c:v>
                </c:pt>
                <c:pt idx="3">
                  <c:v>48395</c:v>
                </c:pt>
                <c:pt idx="4">
                  <c:v>52759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170795392"/>
        <c:axId val="170796928"/>
        <c:axId val="0"/>
      </c:bar3DChart>
      <c:catAx>
        <c:axId val="170795392"/>
        <c:scaling>
          <c:orientation val="minMax"/>
        </c:scaling>
        <c:delete val="0"/>
        <c:axPos val="l"/>
        <c:majorTickMark val="none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0796928"/>
        <c:crosses val="autoZero"/>
        <c:auto val="1"/>
        <c:lblAlgn val="ctr"/>
        <c:lblOffset val="100"/>
        <c:noMultiLvlLbl val="0"/>
      </c:catAx>
      <c:valAx>
        <c:axId val="17079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1707953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0.28084</cdr:x>
      <cdr:y>0.89629</cdr:y>
    </cdr:from>
    <cdr:to>
      <cdr:x>0.61013</cdr:x>
      <cdr:y>0.93656</cdr:y>
    </cdr:to>
    <cdr:sp macro="" textlink="">
      <cdr:nvSpPr>
        <cdr:cNvPr id="3" name="TextBox 2"/>
        <cdr:cNvSpPr txBox="1"/>
      </cdr:nvSpPr>
      <cdr:spPr>
        <a:xfrm xmlns:a="http://schemas.openxmlformats.org/drawingml/2006/main" flipV="1">
          <a:off x="4017242" y="6353949"/>
          <a:ext cx="4710185" cy="2854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endParaRPr lang="en-US" sz="11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0.08183</cdr:x>
      <cdr:y>0.86498</cdr:y>
    </cdr:from>
    <cdr:to>
      <cdr:x>0.91441</cdr:x>
      <cdr:y>1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70574" y="6132020"/>
          <a:ext cx="11909312" cy="957155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>
              <a:buFont typeface="Arial" pitchFamily="34" charset="0"/>
              <a:buNone/>
            </a:pPr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9600" b="1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Analytics</a:t>
            </a:r>
            <a:endParaRPr lang="en-US" sz="9600" b="1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369709" y="8239535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1201400" y="837474"/>
            <a:ext cx="3219166" cy="74295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Analysis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0754650" y="1788261"/>
            <a:ext cx="74869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Animals and Culture are two of the most popular content categories, this shows that people enjoy “real life” and “factual” content the most. So I would </a:t>
            </a:r>
            <a:r>
              <a:rPr lang="en-US" sz="2000" dirty="0" err="1"/>
              <a:t>recommmend</a:t>
            </a:r>
            <a:r>
              <a:rPr lang="en-US" sz="2000" dirty="0"/>
              <a:t> that you keep creating more content relating these two categories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201400" y="3619500"/>
            <a:ext cx="3657600" cy="68580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Insights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972800" y="4669178"/>
            <a:ext cx="605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Cooking is a common theme with the top categories with “healthy eating” ranking as one of the highest. This may give an indication to the audience within your user </a:t>
            </a:r>
            <a:r>
              <a:rPr lang="en-US" sz="2000" dirty="0" err="1"/>
              <a:t>baze</a:t>
            </a:r>
            <a:r>
              <a:rPr lang="en-US" sz="2000" dirty="0"/>
              <a:t>. You could use this insights too create a campaign and work with healthy eating brand to  boost user engagements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213988" y="6825180"/>
            <a:ext cx="3753380" cy="86761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Next Steps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10869349" y="7978638"/>
            <a:ext cx="7315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It should come as no surprise that </a:t>
            </a:r>
            <a:r>
              <a:rPr lang="en-US" sz="2000" dirty="0" err="1"/>
              <a:t>techanlogical</a:t>
            </a:r>
            <a:r>
              <a:rPr lang="en-US" sz="2000" dirty="0"/>
              <a:t> content to among that top categories given the advancement of technology. It indicates that users like your </a:t>
            </a:r>
            <a:r>
              <a:rPr lang="en-US" sz="2000" dirty="0" err="1"/>
              <a:t>technalogical</a:t>
            </a:r>
            <a:r>
              <a:rPr lang="en-US" sz="2000" dirty="0"/>
              <a:t> material working with some of the biggest digital companies in the world of something I would  suggest doing because it would </a:t>
            </a:r>
            <a:r>
              <a:rPr lang="en-US" sz="2000" dirty="0" err="1"/>
              <a:t>undoubdtely</a:t>
            </a:r>
            <a:r>
              <a:rPr lang="en-US" sz="2000" dirty="0"/>
              <a:t> increase user engagement.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209800" y="406153"/>
            <a:ext cx="9881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Today’s Agenda</a:t>
            </a:r>
            <a:endParaRPr lang="en-US" sz="66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803939" y="1798907"/>
            <a:ext cx="9395209" cy="1759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52725" y="2047612"/>
            <a:ext cx="8543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b="1" dirty="0" smtClean="0"/>
              <a:t>Project Recap  </a:t>
            </a:r>
            <a:r>
              <a:rPr lang="en-US" sz="2000" dirty="0" smtClean="0"/>
              <a:t>-  To prepare a high-level overview of the business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problem we’re tackling and the precise requirements.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We will provide a complete summary of entire project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1719649" y="3740454"/>
            <a:ext cx="9452741" cy="15569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916179" y="3850878"/>
            <a:ext cx="85081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Problem</a:t>
            </a:r>
            <a:r>
              <a:rPr lang="en-US" sz="1600" dirty="0" smtClean="0"/>
              <a:t> </a:t>
            </a:r>
            <a:r>
              <a:rPr lang="en-US" sz="1400" dirty="0" smtClean="0"/>
              <a:t>      </a:t>
            </a:r>
            <a:r>
              <a:rPr lang="en-US" sz="2800" dirty="0" smtClean="0"/>
              <a:t>-      </a:t>
            </a:r>
            <a:r>
              <a:rPr lang="en-US" sz="2000" dirty="0"/>
              <a:t>W</a:t>
            </a:r>
            <a:r>
              <a:rPr lang="en-US" sz="2000" dirty="0" smtClean="0"/>
              <a:t>e will get into the particular issue that the Data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Analytics team has been concentrating on and provide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some context for why this is such a </a:t>
            </a:r>
            <a:r>
              <a:rPr lang="en-US" sz="2000" dirty="0" err="1" smtClean="0"/>
              <a:t>signficant</a:t>
            </a:r>
            <a:r>
              <a:rPr lang="en-US" sz="2000" dirty="0" smtClean="0"/>
              <a:t> issue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60840" y="5454772"/>
            <a:ext cx="9570358" cy="13738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16179" y="5626786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Analytics Team </a:t>
            </a:r>
            <a:r>
              <a:rPr lang="en-US" sz="2000" dirty="0" smtClean="0"/>
              <a:t>-  I will start by </a:t>
            </a:r>
            <a:r>
              <a:rPr lang="en-US" sz="2000" dirty="0" err="1" smtClean="0"/>
              <a:t>outlling</a:t>
            </a:r>
            <a:r>
              <a:rPr lang="en-US" sz="2000" dirty="0" smtClean="0"/>
              <a:t> the issue  and then discuss the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team that is in charge of handling this </a:t>
            </a:r>
            <a:r>
              <a:rPr lang="en-US" sz="2000" dirty="0" err="1" smtClean="0"/>
              <a:t>assignmetns</a:t>
            </a:r>
            <a:r>
              <a:rPr lang="en-US" sz="2000" dirty="0" smtClean="0"/>
              <a:t> on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 our end. 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1628790" y="7049340"/>
            <a:ext cx="9570358" cy="12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886642" y="72790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Process</a:t>
            </a:r>
            <a:r>
              <a:rPr lang="en-US" dirty="0" smtClean="0"/>
              <a:t>  </a:t>
            </a:r>
            <a:r>
              <a:rPr lang="en-US" sz="2400" dirty="0" smtClean="0"/>
              <a:t>-    </a:t>
            </a:r>
            <a:r>
              <a:rPr lang="en-US" sz="2000" dirty="0" smtClean="0"/>
              <a:t>After the I’ll go to the general steps we took to this assignments so you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can fully  understand how we approach task of this nature.</a:t>
            </a:r>
            <a:endParaRPr lang="en-US" dirty="0" smtClean="0"/>
          </a:p>
        </p:txBody>
      </p:sp>
      <p:sp>
        <p:nvSpPr>
          <p:cNvPr id="35" name="Rounded Rectangle 34"/>
          <p:cNvSpPr/>
          <p:nvPr/>
        </p:nvSpPr>
        <p:spPr>
          <a:xfrm>
            <a:off x="1660840" y="8600819"/>
            <a:ext cx="9452741" cy="128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886642" y="8717607"/>
            <a:ext cx="8289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Insights &amp; summary  -    </a:t>
            </a:r>
            <a:r>
              <a:rPr lang="en-US" sz="2000" dirty="0" smtClean="0"/>
              <a:t>Lastly, I will review all </a:t>
            </a:r>
            <a:r>
              <a:rPr lang="en-US" sz="2000" dirty="0" err="1" smtClean="0"/>
              <a:t>signficant</a:t>
            </a:r>
            <a:r>
              <a:rPr lang="en-US" sz="2000" dirty="0" smtClean="0"/>
              <a:t> findings and</a:t>
            </a:r>
          </a:p>
          <a:p>
            <a:r>
              <a:rPr lang="en-US" sz="2000" dirty="0" smtClean="0"/>
              <a:t>                                                     offer them as a collections of  understandings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      and illustration from our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2005585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82194" y="2631401"/>
            <a:ext cx="71436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dirty="0"/>
              <a:t>Social buzz’s </a:t>
            </a:r>
            <a:r>
              <a:rPr lang="en-US" sz="3000" dirty="0" err="1"/>
              <a:t>rapidally</a:t>
            </a:r>
            <a:r>
              <a:rPr lang="en-US" sz="3000" dirty="0"/>
              <a:t> expanding unicorn in the technology space that needs to quickly adjust to its global reach</a:t>
            </a:r>
          </a:p>
          <a:p>
            <a:pPr lvl="0"/>
            <a:r>
              <a:rPr lang="en-US" sz="3000" dirty="0"/>
              <a:t>Accenture has started working on following </a:t>
            </a:r>
            <a:r>
              <a:rPr lang="en-US" sz="3000" dirty="0" err="1"/>
              <a:t>activites</a:t>
            </a:r>
            <a:r>
              <a:rPr lang="en-US" sz="3000" dirty="0"/>
              <a:t> during a three month POC: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3000" dirty="0"/>
              <a:t>An examination a Social Buzz’s use of big data.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3000" dirty="0"/>
              <a:t>Strategies for a prosperous </a:t>
            </a:r>
            <a:r>
              <a:rPr lang="en-US" sz="3000" dirty="0" err="1"/>
              <a:t>intial</a:t>
            </a:r>
            <a:r>
              <a:rPr lang="en-US" sz="3000" dirty="0"/>
              <a:t> public offering (IPO).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3000" dirty="0"/>
              <a:t>An examination to determine the top 5 content </a:t>
            </a:r>
            <a:r>
              <a:rPr lang="en-US" sz="3000" dirty="0" err="1"/>
              <a:t>categoies</a:t>
            </a:r>
            <a:r>
              <a:rPr lang="en-US" sz="3000" dirty="0"/>
              <a:t> on Social Buzz </a:t>
            </a:r>
          </a:p>
          <a:p>
            <a:pPr lvl="0"/>
            <a:endParaRPr lang="en-US" sz="3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8796" y="5159135"/>
            <a:ext cx="69438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itchFamily="34" charset="0"/>
              <a:buChar char="•"/>
            </a:pPr>
            <a:r>
              <a:rPr lang="en-US" sz="2400" dirty="0"/>
              <a:t>In recent years the customer has grown to an enormous extent, and they lack the internal resources to manage it.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2400" dirty="0"/>
              <a:t>Every day, Social Buzz </a:t>
            </a:r>
            <a:r>
              <a:rPr lang="en-US" sz="2400" dirty="0" smtClean="0"/>
              <a:t> receives </a:t>
            </a:r>
            <a:r>
              <a:rPr lang="en-US" sz="2400" dirty="0"/>
              <a:t>over 1,00,000 posts </a:t>
            </a:r>
            <a:r>
              <a:rPr lang="en-US" sz="2400" dirty="0" err="1" smtClean="0"/>
              <a:t>totallng</a:t>
            </a:r>
            <a:r>
              <a:rPr lang="en-US" sz="2400" dirty="0" smtClean="0"/>
              <a:t> 36,500,000 </a:t>
            </a:r>
            <a:r>
              <a:rPr lang="en-US" sz="2400" dirty="0"/>
              <a:t>posts annually. Since all of the content is unstructured it might to challenging to make sense of it all.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2400" dirty="0" smtClean="0"/>
              <a:t>Determine </a:t>
            </a:r>
            <a:r>
              <a:rPr lang="en-US" sz="2400" dirty="0"/>
              <a:t>the </a:t>
            </a:r>
            <a:r>
              <a:rPr lang="en-US" sz="2400" dirty="0" smtClean="0"/>
              <a:t>specialization </a:t>
            </a:r>
            <a:r>
              <a:rPr lang="en-US" sz="2400" dirty="0"/>
              <a:t>that makes the </a:t>
            </a:r>
            <a:r>
              <a:rPr lang="en-US" sz="2400" dirty="0" err="1" smtClean="0"/>
              <a:t>fullfileldfor</a:t>
            </a:r>
            <a:r>
              <a:rPr lang="en-US" sz="2400" dirty="0" smtClean="0"/>
              <a:t> </a:t>
            </a:r>
            <a:r>
              <a:rPr lang="en-US" sz="2400" dirty="0"/>
              <a:t>this project.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2400" dirty="0"/>
              <a:t>Combine tables from the sample data set.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2400" dirty="0"/>
              <a:t>As analysis of their content categories that identifies the top five with the highest total popularity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710060" y="1741615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Myelf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{Data Analyst}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325600" y="7784814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Andrew Fleming </a:t>
            </a:r>
          </a:p>
          <a:p>
            <a:pPr algn="ctr"/>
            <a:r>
              <a:rPr lang="en-US" sz="2800" b="1" dirty="0" smtClean="0"/>
              <a:t>Chief  Technical Architect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4325600" y="46863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Marcus </a:t>
            </a:r>
            <a:r>
              <a:rPr lang="en-US" sz="2800" b="1" dirty="0" err="1" smtClean="0"/>
              <a:t>Rompton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Senior Principle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198155" y="1134709"/>
            <a:ext cx="4902451" cy="10190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Understanding Data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6277355" y="2502186"/>
            <a:ext cx="4902451" cy="10190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Data Cleaning</a:t>
            </a:r>
            <a:endParaRPr lang="en-US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8271740" y="3983620"/>
            <a:ext cx="4902451" cy="10190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Data </a:t>
            </a:r>
            <a:r>
              <a:rPr lang="en-US" sz="3600" b="1" dirty="0" err="1" smtClean="0"/>
              <a:t>Modelling</a:t>
            </a:r>
            <a:endParaRPr lang="en-US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9895042" y="5839317"/>
            <a:ext cx="4902451" cy="10190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Data Analysis</a:t>
            </a:r>
            <a:endParaRPr lang="en-US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11537864" y="7828620"/>
            <a:ext cx="4902451" cy="101908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Uncover Insights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514600" y="4914900"/>
            <a:ext cx="2133600" cy="1295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18</a:t>
            </a:r>
            <a:endParaRPr lang="en-US" sz="5400" dirty="0"/>
          </a:p>
        </p:txBody>
      </p:sp>
      <p:sp>
        <p:nvSpPr>
          <p:cNvPr id="15" name="Rounded Rectangle 14"/>
          <p:cNvSpPr/>
          <p:nvPr/>
        </p:nvSpPr>
        <p:spPr>
          <a:xfrm>
            <a:off x="7467600" y="4914900"/>
            <a:ext cx="2286000" cy="1295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68k</a:t>
            </a:r>
            <a:endParaRPr lang="en-US" sz="4400" dirty="0"/>
          </a:p>
        </p:txBody>
      </p:sp>
      <p:sp>
        <p:nvSpPr>
          <p:cNvPr id="17" name="Rounded Rectangle 16"/>
          <p:cNvSpPr/>
          <p:nvPr/>
        </p:nvSpPr>
        <p:spPr>
          <a:xfrm>
            <a:off x="13054621" y="4914900"/>
            <a:ext cx="2133600" cy="1295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MAY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2095290" y="3619500"/>
            <a:ext cx="2972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Unique </a:t>
            </a:r>
          </a:p>
          <a:p>
            <a:pPr algn="ctr"/>
            <a:r>
              <a:rPr lang="en-US" sz="3200" b="1" dirty="0" smtClean="0"/>
              <a:t>Categories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272182" y="2941590"/>
            <a:ext cx="248141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Categories with Highest </a:t>
            </a:r>
          </a:p>
          <a:p>
            <a:pPr algn="ctr"/>
            <a:r>
              <a:rPr lang="en-US" sz="2800" b="1" dirty="0" smtClean="0"/>
              <a:t>Score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4306" y="4326585"/>
            <a:ext cx="1734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Animals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42597" y="3681055"/>
            <a:ext cx="285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Month with most posts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650435"/>
              </p:ext>
            </p:extLst>
          </p:nvPr>
        </p:nvGraphicFramePr>
        <p:xfrm>
          <a:off x="3169897" y="1866900"/>
          <a:ext cx="13828403" cy="690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761548"/>
              </p:ext>
            </p:extLst>
          </p:nvPr>
        </p:nvGraphicFramePr>
        <p:xfrm>
          <a:off x="3069359" y="1598912"/>
          <a:ext cx="14304241" cy="708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213</TotalTime>
  <Words>546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Graphik Regular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Windows User</cp:lastModifiedBy>
  <cp:revision>22</cp:revision>
  <dcterms:created xsi:type="dcterms:W3CDTF">2006-08-16T00:00:00Z</dcterms:created>
  <dcterms:modified xsi:type="dcterms:W3CDTF">2024-04-11T14:43:08Z</dcterms:modified>
  <dc:identifier>DAEhDyfaYKE</dc:identifier>
</cp:coreProperties>
</file>